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79" r:id="rId4"/>
    <p:sldId id="278" r:id="rId5"/>
    <p:sldId id="290" r:id="rId6"/>
    <p:sldId id="283" r:id="rId7"/>
    <p:sldId id="288" r:id="rId8"/>
    <p:sldId id="277" r:id="rId9"/>
    <p:sldId id="293" r:id="rId10"/>
    <p:sldId id="286" r:id="rId11"/>
    <p:sldId id="287" r:id="rId12"/>
    <p:sldId id="282" r:id="rId13"/>
    <p:sldId id="281" r:id="rId14"/>
    <p:sldId id="292" r:id="rId15"/>
    <p:sldId id="298" r:id="rId16"/>
    <p:sldId id="284" r:id="rId17"/>
    <p:sldId id="294" r:id="rId18"/>
    <p:sldId id="285" r:id="rId19"/>
    <p:sldId id="299" r:id="rId20"/>
    <p:sldId id="29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79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ADC87-851B-4E5D-81DC-476870CECC2E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7167F-2C66-4C20-B459-B798636ECF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85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유수식 양식은 외부의 물을 지속적으로 사용하므로 용존산소량 부족 시 집단 폐사가 발생할 수 있어</a:t>
            </a:r>
            <a:r>
              <a:rPr lang="en-US" altLang="ko-KR" dirty="0"/>
              <a:t>, </a:t>
            </a:r>
            <a:r>
              <a:rPr lang="ko-KR" altLang="en-US" dirty="0"/>
              <a:t>효율적인 산소 공급이 중요함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167F-2C66-4C20-B459-B798636ECFB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4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다양한 모델 프레임워크 지원 및 추론 기능 제공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C++ level</a:t>
            </a: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의 고성능 추론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Kubernetes</a:t>
            </a: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를 이용한 확장 및 모니터링 지원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모델 앙상블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Single GPU, Multiple Model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모델 버전 관리</a:t>
            </a:r>
            <a:endParaRPr lang="en-US" altLang="ko-KR" b="1" i="0" dirty="0">
              <a:solidFill>
                <a:srgbClr val="8B8D94"/>
              </a:solidFill>
              <a:effectLst/>
              <a:highlight>
                <a:srgbClr val="FFFFFF"/>
              </a:highlight>
              <a:latin typeface="Roboto" panose="020F0502020204030204" pitchFamily="2" charset="0"/>
            </a:endParaRPr>
          </a:p>
          <a:p>
            <a:pPr algn="l">
              <a:buFont typeface="+mj-lt"/>
              <a:buNone/>
            </a:pPr>
            <a:r>
              <a:rPr lang="en-US" altLang="ko-KR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https://developer.nvidia.com/ko-kr/nvidia-triton-inference-server</a:t>
            </a:r>
            <a:endParaRPr lang="ko-KR" altLang="en-US" b="1" i="0" dirty="0">
              <a:solidFill>
                <a:srgbClr val="8B8D94"/>
              </a:solidFill>
              <a:effectLst/>
              <a:highlight>
                <a:srgbClr val="FFFFFF"/>
              </a:highlight>
              <a:latin typeface="Roboto" panose="020F0502020204030204" pitchFamily="2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167F-2C66-4C20-B459-B798636ECFB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65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하이퍼파라미터</a:t>
            </a:r>
            <a:r>
              <a:rPr lang="en-US" altLang="ko-KR"/>
              <a:t>, Lr 0.0001 dropout 0.3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167F-2C66-4C20-B459-B798636ECFB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52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167F-2C66-4C20-B459-B798636ECFB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3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167F-2C66-4C20-B459-B798636ECFB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4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다양한 모델 프레임워크 지원 및 추론 기능 제공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C++ level</a:t>
            </a: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의 고성능 추론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Kubernetes</a:t>
            </a: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를 이용한 확장 및 모니터링 지원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모델 앙상블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Single GPU, Multiple Model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모델 버전 관리</a:t>
            </a:r>
            <a:endParaRPr lang="en-US" altLang="ko-KR" b="1" i="0" dirty="0">
              <a:solidFill>
                <a:srgbClr val="8B8D94"/>
              </a:solidFill>
              <a:effectLst/>
              <a:highlight>
                <a:srgbClr val="FFFFFF"/>
              </a:highlight>
              <a:latin typeface="Roboto" panose="020F0502020204030204" pitchFamily="2" charset="0"/>
            </a:endParaRPr>
          </a:p>
          <a:p>
            <a:pPr algn="l">
              <a:buFont typeface="+mj-lt"/>
              <a:buNone/>
            </a:pPr>
            <a:r>
              <a:rPr lang="en-US" altLang="ko-KR" b="1" i="0" dirty="0">
                <a:solidFill>
                  <a:srgbClr val="8B8D94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https://developer.nvidia.com/ko-kr/nvidia-triton-inference-server</a:t>
            </a:r>
            <a:endParaRPr lang="ko-KR" altLang="en-US" b="1" i="0" dirty="0">
              <a:solidFill>
                <a:srgbClr val="8B8D94"/>
              </a:solidFill>
              <a:effectLst/>
              <a:highlight>
                <a:srgbClr val="FFFFFF"/>
              </a:highlight>
              <a:latin typeface="Roboto" panose="020F0502020204030204" pitchFamily="2" charset="0"/>
            </a:endParaRPr>
          </a:p>
          <a:p>
            <a:r>
              <a:rPr lang="en-US" altLang="ko-KR"/>
              <a:t>https://tech.kakaopay.com/post/model-serving-framework/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7167F-2C66-4C20-B459-B798636ECF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22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F58D9-E8E2-1DB1-F621-E6BDB9352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6AA5EE-CF68-11A4-AF5C-5B1810119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D0DF7-6B7E-8561-1D7A-8F66A0D6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45E2B-2B1D-E517-18B2-2A61F386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FAAA9-4521-93B9-37B6-F648ADDE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0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283D0-A4D2-72BC-77DC-178DD5E6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9D0B62-8297-A63E-30C3-642327C98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3020BB-9488-322C-6759-67F396DE2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53595-EF21-7513-3B5E-2EB0F28F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978EA-903C-68DD-1580-7F789943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944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ACB847-6EFE-7499-A6E9-8D658B1AC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CB5C3D-F5B9-23F7-CD86-A67D69DF1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E4CE86-E845-3855-D060-625F0066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F075A-E902-D41D-71AE-EA424AFB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83709-C534-7844-5C0B-191A48D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21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2D7A2-F26A-234D-A794-648FF426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A33D8C-3BD0-E9A1-FEB5-5D0E972D6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590697-5C08-C701-75BC-C6262D48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42394-A8C2-2B19-B663-439EEB37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81B907-6973-A057-C67C-FC8A8AC3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100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B3C6A-18E6-25D6-6ACB-8FA2335ED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1E8F55-37E2-B5CC-B739-02094D090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6B294-DE3D-F4F6-D283-69B51C7E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2BED-E89B-88B6-636A-DC224180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0E582-C864-CD6F-A021-637F3C3D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000C-3703-7B18-32C9-419EE9AE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0C1C4-D0ED-1114-B058-494675FF2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B28071-1C7E-14CF-3521-3A4EE9402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8E289-24F3-0E42-4081-2B943276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2E67B4-BCC5-7E20-9256-019D2518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C766D7-E633-2BD3-2D5A-893D330C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07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7002D-759F-5C64-D3CB-DF1B2237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533B8-68AD-E5A2-355A-2CEA5C194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A19B9C-E2F5-ADD2-CFE7-A2052C87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C9EA90-2EAE-2372-D5CF-9B4A1E867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516F52-EE86-F801-027F-124A5CC1D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2DA26C-C8F5-FBF5-A0CC-9AB083A3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F7EF8C-A1C4-1196-198C-8611309F3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BA9D28-0D7C-C7FE-DC3F-EAB0931C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4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07C-F946-9D05-64A3-D6DAEFAD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8FC27F-19E6-7A36-4668-C1BAD5C1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12DBCC-0A2F-32A0-95BA-7E4A844B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4A8387-6A43-2539-7D3C-6EC1B9AF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9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E6A99B-5D06-F8C6-8EE0-6EB3EAA8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28F28E-8BF8-B9A0-4074-3B738F6B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8E9B1-A165-29F7-A5EC-412D0604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6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C9B18-FF16-DA41-40C0-BFEE6F1A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E03DE-9949-D1BF-6A08-47E0D0B14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69440B-7A84-21F2-F894-379D841D3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E2A2C1-8B51-6CB3-C168-5679E4C0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01D37-0B19-01F3-228F-0DFC9F51B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8C45E3-E139-F0AC-4556-D363BA87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0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CBCBB-50E6-F5ED-F85B-D50959259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74EA05-1619-1B01-3148-8CF27D352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0F3A5D-8787-39A6-35FF-40F968ED0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FE2C9-CCAC-2DE1-8FC3-7F816EE1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8D1EDB-6ADD-FE37-E74E-4F0C38AE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1E5EC9-4F38-C48B-7735-C384F1E2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0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131C-71A3-6344-C8FD-435FBCC8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F0474-BF6C-698D-B8B0-B06041C39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6AA9-4931-374B-0EFD-C3C2BF85B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09ABE7-6974-4C78-89D4-1417933A483A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0003C-F721-6EB9-72CC-9CE2D3D6F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CC47A-4E6F-AA1E-3BD9-329689FDB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BE8AB5-80CB-47E6-99C4-3EEF2E0002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hyperlink" Target="https://capstone-gamma-three.vercel.app/" TargetMode="External"/><Relationship Id="rId4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729ADC-D982-D1FF-8E05-8FA85097E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171994" cy="3932729"/>
          </a:xfrm>
        </p:spPr>
        <p:txBody>
          <a:bodyPr>
            <a:normAutofit/>
          </a:bodyPr>
          <a:lstStyle/>
          <a:p>
            <a:pPr algn="l"/>
            <a:r>
              <a:rPr lang="ko-KR" altLang="en-US" sz="5600" b="1" dirty="0"/>
              <a:t>유수식 </a:t>
            </a:r>
            <a:br>
              <a:rPr lang="en-US" altLang="ko-KR" sz="5600" b="1" dirty="0"/>
            </a:br>
            <a:r>
              <a:rPr lang="ko-KR" altLang="en-US" sz="5600" b="1" dirty="0"/>
              <a:t>양식장 </a:t>
            </a:r>
            <a:br>
              <a:rPr lang="en-US" altLang="ko-KR" sz="5600" b="1" dirty="0"/>
            </a:br>
            <a:r>
              <a:rPr lang="ko-KR" altLang="en-US" sz="5600" b="1" dirty="0"/>
              <a:t>용존 산소량 예측 시스템</a:t>
            </a: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F7C061C5-B755-7879-7F48-8DDB9C1EB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/>
          </a:bodyPr>
          <a:lstStyle/>
          <a:p>
            <a:pPr algn="l"/>
            <a:r>
              <a:rPr lang="en-US" altLang="ko-KR" sz="1200" b="1" dirty="0"/>
              <a:t>20191744 </a:t>
            </a:r>
            <a:r>
              <a:rPr lang="ko-KR" altLang="en-US" sz="1200" b="1" dirty="0"/>
              <a:t>이성화</a:t>
            </a:r>
            <a:endParaRPr lang="en-US" altLang="ko-KR" sz="1200" b="1" dirty="0"/>
          </a:p>
          <a:p>
            <a:pPr algn="l"/>
            <a:r>
              <a:rPr lang="en-US" altLang="ko-KR" sz="1200" b="1" dirty="0"/>
              <a:t>20191779 </a:t>
            </a:r>
            <a:r>
              <a:rPr lang="ko-KR" altLang="en-US" sz="1200" b="1" dirty="0" err="1"/>
              <a:t>오종권</a:t>
            </a:r>
            <a:endParaRPr lang="en-US" altLang="ko-KR" sz="1200" b="1" dirty="0"/>
          </a:p>
          <a:p>
            <a:pPr algn="l"/>
            <a:r>
              <a:rPr lang="en-US" altLang="ko-KR" sz="1200" b="1" dirty="0"/>
              <a:t>20217138 </a:t>
            </a:r>
            <a:r>
              <a:rPr lang="ko-KR" altLang="en-US" sz="1200" b="1" dirty="0"/>
              <a:t>이성원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그림, 스케치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1E58BAA8-982D-05EE-4293-1CAAD7F7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7" y="624585"/>
            <a:ext cx="5608830" cy="56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3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ED29A-3DA2-3986-1F40-0A26A2AD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 dirty="0"/>
              <a:t>주요기능 </a:t>
            </a:r>
            <a:r>
              <a:rPr lang="en-US" altLang="ko-KR" sz="3600" b="1" dirty="0"/>
              <a:t>- DB</a:t>
            </a:r>
            <a:endParaRPr lang="ko-KR" altLang="en-US" sz="36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B76F6-6A77-4C76-88F9-FD848EF7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sz="1800" b="1"/>
              <a:t>데이터 저장</a:t>
            </a:r>
            <a:endParaRPr lang="en-US" altLang="ko-KR" sz="1800" b="1"/>
          </a:p>
          <a:p>
            <a:pPr lvl="1"/>
            <a:r>
              <a:rPr lang="ko-KR" altLang="en-US" sz="1800" b="1"/>
              <a:t>수집한 데이터를 </a:t>
            </a:r>
            <a:r>
              <a:rPr lang="en-US" altLang="ko-KR" sz="1800" b="1"/>
              <a:t>DB</a:t>
            </a:r>
            <a:r>
              <a:rPr lang="ko-KR" altLang="en-US" sz="1800" b="1"/>
              <a:t>에 저장</a:t>
            </a:r>
            <a:endParaRPr lang="en-US" altLang="ko-KR" sz="1800" b="1"/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sz="1800" b="1"/>
              <a:t>데이터 시각화</a:t>
            </a:r>
            <a:endParaRPr lang="en-US" altLang="ko-KR" sz="1800" b="1"/>
          </a:p>
          <a:p>
            <a:pPr lvl="1"/>
            <a:r>
              <a:rPr lang="ko-KR" altLang="en-US" sz="1800" b="1"/>
              <a:t>용존 산소량 예측값과 양삭장의</a:t>
            </a:r>
            <a:br>
              <a:rPr lang="en-US" altLang="ko-KR" sz="1800" b="1"/>
            </a:br>
            <a:r>
              <a:rPr lang="ko-KR" altLang="en-US" sz="1800" b="1"/>
              <a:t>데이터를 사용자에게 제공</a:t>
            </a:r>
            <a:endParaRPr lang="en-US" altLang="ko-KR" sz="1800" b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BF086E-B695-74B3-0CC2-CAD22327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87738" y="1968876"/>
            <a:ext cx="5628018" cy="2687378"/>
          </a:xfrm>
          <a:prstGeom prst="rect">
            <a:avLst/>
          </a:prstGeom>
        </p:spPr>
      </p:pic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5C5B02A5-7E0D-5022-DCA3-965803715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t="14705" r="11904" b="1"/>
          <a:stretch/>
        </p:blipFill>
        <p:spPr>
          <a:xfrm>
            <a:off x="5920139" y="1591093"/>
            <a:ext cx="5763216" cy="34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ED29A-3DA2-3986-1F40-0A26A2AD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 dirty="0"/>
              <a:t>주요기능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B76F6-6A77-4C76-88F9-FD848EF7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ko-KR" altLang="en-US" sz="1800" b="1" dirty="0"/>
              <a:t>데이터 저장</a:t>
            </a:r>
            <a:endParaRPr lang="en-US" altLang="ko-KR" sz="1800" b="1" dirty="0"/>
          </a:p>
          <a:p>
            <a:pPr lvl="1"/>
            <a:r>
              <a:rPr lang="ko-KR" altLang="en-US" sz="1800" b="1" dirty="0"/>
              <a:t>수집한 데이터를 </a:t>
            </a:r>
            <a:r>
              <a:rPr lang="en-US" altLang="ko-KR" sz="1800" b="1" dirty="0"/>
              <a:t>DB</a:t>
            </a:r>
            <a:r>
              <a:rPr lang="ko-KR" altLang="en-US" sz="1800" b="1" dirty="0"/>
              <a:t>에 저장</a:t>
            </a:r>
            <a:endParaRPr lang="en-US" altLang="ko-KR" sz="1800" b="1" dirty="0"/>
          </a:p>
          <a:p>
            <a:pPr marL="342900" indent="-342900">
              <a:buFont typeface="+mj-lt"/>
              <a:buAutoNum type="arabicPeriod" startAt="3"/>
            </a:pPr>
            <a:r>
              <a:rPr lang="ko-KR" altLang="en-US" sz="1800" b="1" dirty="0"/>
              <a:t>데이터 시각화</a:t>
            </a:r>
            <a:endParaRPr lang="en-US" altLang="ko-KR" sz="1800" b="1" dirty="0"/>
          </a:p>
          <a:p>
            <a:pPr lvl="1"/>
            <a:r>
              <a:rPr lang="ko-KR" altLang="en-US" sz="1800" b="1"/>
              <a:t>용존 산소량 예측값과 </a:t>
            </a:r>
            <a:r>
              <a:rPr lang="ko-KR" altLang="en-US" sz="1800" b="1" dirty="0" err="1"/>
              <a:t>양삭장의</a:t>
            </a:r>
            <a:br>
              <a:rPr lang="en-US" altLang="ko-KR" sz="1800" b="1" dirty="0"/>
            </a:br>
            <a:r>
              <a:rPr lang="ko-KR" altLang="en-US" sz="1800" b="1" dirty="0"/>
              <a:t>데이터를 </a:t>
            </a:r>
            <a:r>
              <a:rPr lang="ko-KR" altLang="en-US" sz="1800" b="1"/>
              <a:t>사용자에게 제공</a:t>
            </a:r>
            <a:endParaRPr lang="en-US" altLang="ko-KR" sz="18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BF086E-B695-74B3-0CC2-CAD22327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38" y="1981821"/>
            <a:ext cx="5628018" cy="26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0D87A6-7338-21C8-0820-80947D61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ko-KR" altLang="en-US" b="1"/>
              <a:t>설계방법</a:t>
            </a:r>
            <a:r>
              <a:rPr lang="en-US" altLang="ko-KR" b="1"/>
              <a:t> - </a:t>
            </a:r>
            <a:r>
              <a:rPr lang="ko-KR" altLang="en-US" b="1"/>
              <a:t>데이터 전처리 및 모델 설계 </a:t>
            </a:r>
            <a:endParaRPr lang="ko-KR" alt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44D39-B98B-6EEE-7A83-45688D882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데이터</a:t>
            </a:r>
            <a:endParaRPr lang="en-US" altLang="ko-KR" sz="2000" b="1" dirty="0"/>
          </a:p>
          <a:p>
            <a:r>
              <a:rPr lang="ko-KR" altLang="en-US" sz="1800" b="1" dirty="0"/>
              <a:t>양식장 데이터와 주변 </a:t>
            </a:r>
            <a:r>
              <a:rPr lang="ko-KR" altLang="en-US" sz="1800" b="1"/>
              <a:t>해양정보 병합</a:t>
            </a:r>
            <a:endParaRPr lang="en-US" altLang="ko-KR" sz="2000" b="1" dirty="0"/>
          </a:p>
          <a:p>
            <a:pPr marL="0" indent="0">
              <a:buNone/>
            </a:pPr>
            <a:r>
              <a:rPr lang="en-US" altLang="ko-KR" sz="2000" b="1" dirty="0"/>
              <a:t>Model</a:t>
            </a:r>
            <a:r>
              <a:rPr lang="ko-KR" altLang="en-US" sz="2000" b="1" dirty="0"/>
              <a:t> 설계</a:t>
            </a:r>
            <a:endParaRPr lang="en-US" altLang="ko-KR" sz="2000" b="1" dirty="0"/>
          </a:p>
          <a:p>
            <a:r>
              <a:rPr lang="en-US" altLang="ko-KR" sz="1800" b="1" dirty="0"/>
              <a:t>GRU Layer 3</a:t>
            </a:r>
            <a:r>
              <a:rPr lang="ko-KR" altLang="en-US" sz="1800" b="1" dirty="0"/>
              <a:t>개 </a:t>
            </a:r>
            <a:r>
              <a:rPr lang="en-US" altLang="ko-KR" sz="1800" b="1" dirty="0"/>
              <a:t>+ FC 1</a:t>
            </a:r>
            <a:r>
              <a:rPr lang="ko-KR" altLang="en-US" sz="1800" b="1" dirty="0"/>
              <a:t>개로 설계</a:t>
            </a:r>
            <a:endParaRPr lang="en-US" altLang="ko-KR" sz="1800" b="1" dirty="0"/>
          </a:p>
          <a:p>
            <a:r>
              <a:rPr lang="en-US" altLang="ko-KR" sz="1800" b="1" dirty="0"/>
              <a:t>Lr=1e-4, </a:t>
            </a:r>
            <a:r>
              <a:rPr lang="en-US" altLang="ko-KR" sz="1800" b="1" dirty="0" err="1"/>
              <a:t>batch_size</a:t>
            </a:r>
            <a:r>
              <a:rPr lang="en-US" altLang="ko-KR" sz="1800" b="1" dirty="0"/>
              <a:t>=64, epochs=100, </a:t>
            </a:r>
            <a:r>
              <a:rPr lang="en-US" altLang="ko-KR" sz="1800" b="1" dirty="0" err="1"/>
              <a:t>hidden_dimension</a:t>
            </a:r>
            <a:r>
              <a:rPr lang="en-US" altLang="ko-KR" sz="1800" b="1" dirty="0"/>
              <a:t>=128, dropout = .3</a:t>
            </a:r>
          </a:p>
          <a:p>
            <a:endParaRPr lang="ko-KR" alt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7C9345B-08E4-AA5B-4901-7FB431174367}"/>
              </a:ext>
            </a:extLst>
          </p:cNvPr>
          <p:cNvSpPr/>
          <p:nvPr/>
        </p:nvSpPr>
        <p:spPr>
          <a:xfrm>
            <a:off x="7944461" y="3003107"/>
            <a:ext cx="1425677" cy="50443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GRU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9DBFC0-8C21-2598-1D0B-D778B2152CAD}"/>
              </a:ext>
            </a:extLst>
          </p:cNvPr>
          <p:cNvSpPr/>
          <p:nvPr/>
        </p:nvSpPr>
        <p:spPr>
          <a:xfrm>
            <a:off x="7944464" y="3709233"/>
            <a:ext cx="1425677" cy="50443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Linear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47A9E5-4C29-3AF0-DFA6-3BD7BF5F4043}"/>
              </a:ext>
            </a:extLst>
          </p:cNvPr>
          <p:cNvSpPr/>
          <p:nvPr/>
        </p:nvSpPr>
        <p:spPr>
          <a:xfrm>
            <a:off x="7944464" y="4415359"/>
            <a:ext cx="1425677" cy="5044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C454B8-84E6-662F-5F21-663EE9207F53}"/>
              </a:ext>
            </a:extLst>
          </p:cNvPr>
          <p:cNvSpPr/>
          <p:nvPr/>
        </p:nvSpPr>
        <p:spPr>
          <a:xfrm>
            <a:off x="7944462" y="5121485"/>
            <a:ext cx="1425677" cy="5044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DropOut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2F18966-6ADC-077E-26B5-09019EDEEA2A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8657300" y="3507546"/>
            <a:ext cx="3" cy="201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C098E1-A57E-0D93-57DD-01FCCC65AC3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657303" y="4213672"/>
            <a:ext cx="0" cy="201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70F44E6-1D86-2395-54E1-945788470652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8657301" y="4919798"/>
            <a:ext cx="2" cy="201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085A39D-DCD5-5824-E71F-2576E15DD811}"/>
              </a:ext>
            </a:extLst>
          </p:cNvPr>
          <p:cNvSpPr/>
          <p:nvPr/>
        </p:nvSpPr>
        <p:spPr>
          <a:xfrm>
            <a:off x="7944461" y="2296981"/>
            <a:ext cx="1425677" cy="504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749F538-7877-CC0D-CF7C-310808DA5716}"/>
              </a:ext>
            </a:extLst>
          </p:cNvPr>
          <p:cNvSpPr/>
          <p:nvPr/>
        </p:nvSpPr>
        <p:spPr>
          <a:xfrm>
            <a:off x="8146020" y="5827611"/>
            <a:ext cx="1022558" cy="50443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8D981F4-B367-B073-BA2A-61D1090F9C61}"/>
              </a:ext>
            </a:extLst>
          </p:cNvPr>
          <p:cNvCxnSpPr>
            <a:stCxn id="20" idx="2"/>
            <a:endCxn id="6" idx="0"/>
          </p:cNvCxnSpPr>
          <p:nvPr/>
        </p:nvCxnSpPr>
        <p:spPr>
          <a:xfrm>
            <a:off x="8657300" y="2801420"/>
            <a:ext cx="0" cy="201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DF23E96-DBC5-A7E7-D311-69F0452C8BB0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8657299" y="5625924"/>
            <a:ext cx="2" cy="201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15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0CFB35-C629-DB04-751B-3A5DF8D8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/>
              <a:t>테스트 </a:t>
            </a:r>
            <a:r>
              <a:rPr lang="en-US" altLang="ko-KR" sz="3600" b="1"/>
              <a:t>- </a:t>
            </a:r>
            <a:r>
              <a:rPr lang="ko-KR" altLang="en-US" sz="3600" b="1"/>
              <a:t>모델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82F6D-F54F-10D7-8F0B-CEE6DE761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altLang="ko-KR" sz="1800" b="1" dirty="0"/>
              <a:t>100Epoch </a:t>
            </a:r>
            <a:r>
              <a:rPr lang="ko-KR" altLang="en-US" sz="1800" b="1" dirty="0"/>
              <a:t>학습 후 저장된 가중치를 사용하여 테스트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ko-KR" altLang="en-US" sz="1800" b="1" dirty="0"/>
              <a:t>이전 </a:t>
            </a:r>
            <a:r>
              <a:rPr lang="en-US" altLang="ko-KR" sz="1800" b="1" dirty="0"/>
              <a:t>30</a:t>
            </a:r>
            <a:r>
              <a:rPr lang="ko-KR" altLang="en-US" sz="1800" b="1" dirty="0"/>
              <a:t>분의 시퀀스를 입력으로 사용해 향후 </a:t>
            </a:r>
            <a:r>
              <a:rPr lang="en-US" altLang="ko-KR" sz="1800" b="1" dirty="0"/>
              <a:t>30</a:t>
            </a:r>
            <a:r>
              <a:rPr lang="ko-KR" altLang="en-US" sz="1800" b="1" dirty="0"/>
              <a:t>분의 용존산소량 예측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GRU</a:t>
            </a:r>
            <a:r>
              <a:rPr lang="ko-KR" altLang="en-US" sz="1800" b="1" dirty="0"/>
              <a:t>를 사용하는 경우 </a:t>
            </a:r>
            <a:r>
              <a:rPr lang="en-US" altLang="ko-KR" sz="1800" b="1" dirty="0"/>
              <a:t>RNN </a:t>
            </a:r>
            <a:r>
              <a:rPr lang="ko-KR" altLang="en-US" sz="1800" b="1" dirty="0"/>
              <a:t>보다 정확한 것을 확인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EE68834A-FD34-3185-D90E-8B72224755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"/>
          <a:stretch/>
        </p:blipFill>
        <p:spPr bwMode="auto">
          <a:xfrm>
            <a:off x="5974923" y="2031101"/>
            <a:ext cx="5628018" cy="374531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C99DB01-438F-6A2D-B570-D2F5E1E4D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00861"/>
              </p:ext>
            </p:extLst>
          </p:nvPr>
        </p:nvGraphicFramePr>
        <p:xfrm>
          <a:off x="6788375" y="718274"/>
          <a:ext cx="4001114" cy="949512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824821">
                  <a:extLst>
                    <a:ext uri="{9D8B030D-6E8A-4147-A177-3AD203B41FA5}">
                      <a16:colId xmlns:a16="http://schemas.microsoft.com/office/drawing/2014/main" val="1010516770"/>
                    </a:ext>
                  </a:extLst>
                </a:gridCol>
                <a:gridCol w="1587716">
                  <a:extLst>
                    <a:ext uri="{9D8B030D-6E8A-4147-A177-3AD203B41FA5}">
                      <a16:colId xmlns:a16="http://schemas.microsoft.com/office/drawing/2014/main" val="3204129084"/>
                    </a:ext>
                  </a:extLst>
                </a:gridCol>
                <a:gridCol w="1588577">
                  <a:extLst>
                    <a:ext uri="{9D8B030D-6E8A-4147-A177-3AD203B41FA5}">
                      <a16:colId xmlns:a16="http://schemas.microsoft.com/office/drawing/2014/main" val="415840961"/>
                    </a:ext>
                  </a:extLst>
                </a:gridCol>
              </a:tblGrid>
              <a:tr h="31650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>
                          <a:effectLst/>
                        </a:rPr>
                        <a:t>RNN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GRU (Ours)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401863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MAE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0.2013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0.1936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85348"/>
                  </a:ext>
                </a:extLst>
              </a:tr>
              <a:tr h="31650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MSE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0.1053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effectLst/>
                        </a:rPr>
                        <a:t>0.1008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06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22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B783F4-7486-98BB-C909-AD745176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/>
              <a:t>테스트 </a:t>
            </a:r>
            <a:r>
              <a:rPr lang="en-US" altLang="ko-KR" sz="3600" b="1"/>
              <a:t>- </a:t>
            </a:r>
            <a:r>
              <a:rPr lang="ko-KR" altLang="en-US" sz="3600" b="1"/>
              <a:t>데이터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CA4A5-41EE-5034-7FAC-0E70478E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ko-KR" altLang="en-US" sz="1800" b="1"/>
              <a:t>기존 양식장 데이터와 기상청 </a:t>
            </a:r>
            <a:r>
              <a:rPr lang="ko-KR" altLang="en-US" sz="1800" b="1" dirty="0"/>
              <a:t>데이터를 포함한 데이터를 사용하였을 때 성능 분석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ko-KR" altLang="en-US" sz="1800" b="1" dirty="0"/>
              <a:t>입력 </a:t>
            </a:r>
            <a:r>
              <a:rPr lang="en-US" altLang="ko-KR" sz="1800" b="1" dirty="0"/>
              <a:t>feature</a:t>
            </a:r>
            <a:r>
              <a:rPr lang="ko-KR" altLang="en-US" sz="1800" b="1" dirty="0"/>
              <a:t>로 기상청 데이터를 포함하였을 때 양식장 데이터만 사용하였을 때보다 높은 정확도 달성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B90C84-1492-F8B8-F37A-63B84C28F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946683"/>
              </p:ext>
            </p:extLst>
          </p:nvPr>
        </p:nvGraphicFramePr>
        <p:xfrm>
          <a:off x="5987738" y="2388302"/>
          <a:ext cx="5628020" cy="1848528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338772">
                  <a:extLst>
                    <a:ext uri="{9D8B030D-6E8A-4147-A177-3AD203B41FA5}">
                      <a16:colId xmlns:a16="http://schemas.microsoft.com/office/drawing/2014/main" val="571801970"/>
                    </a:ext>
                  </a:extLst>
                </a:gridCol>
                <a:gridCol w="1618187">
                  <a:extLst>
                    <a:ext uri="{9D8B030D-6E8A-4147-A177-3AD203B41FA5}">
                      <a16:colId xmlns:a16="http://schemas.microsoft.com/office/drawing/2014/main" val="1335488544"/>
                    </a:ext>
                  </a:extLst>
                </a:gridCol>
                <a:gridCol w="2671061">
                  <a:extLst>
                    <a:ext uri="{9D8B030D-6E8A-4147-A177-3AD203B41FA5}">
                      <a16:colId xmlns:a16="http://schemas.microsoft.com/office/drawing/2014/main" val="943158282"/>
                    </a:ext>
                  </a:extLst>
                </a:gridCol>
              </a:tblGrid>
              <a:tr h="89186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600" kern="0" dirty="0">
                          <a:effectLst/>
                        </a:rPr>
                        <a:t> </a:t>
                      </a:r>
                      <a:endParaRPr lang="ko-KR" sz="2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4939" marR="174939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600" kern="0">
                          <a:effectLst/>
                        </a:rPr>
                        <a:t>양식장 데이터</a:t>
                      </a:r>
                      <a:endParaRPr lang="ko-KR" sz="2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4939" marR="174939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2600" kern="0" dirty="0">
                          <a:effectLst/>
                        </a:rPr>
                        <a:t>양식장</a:t>
                      </a:r>
                      <a:r>
                        <a:rPr lang="en-US" sz="2600" kern="0" dirty="0">
                          <a:effectLst/>
                        </a:rPr>
                        <a:t> + </a:t>
                      </a:r>
                      <a:r>
                        <a:rPr lang="ko-KR" sz="2600" kern="0" dirty="0">
                          <a:effectLst/>
                        </a:rPr>
                        <a:t>기상청 데이터</a:t>
                      </a:r>
                      <a:endParaRPr lang="ko-KR" sz="2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4939" marR="174939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065826"/>
                  </a:ext>
                </a:extLst>
              </a:tr>
              <a:tr h="47833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600" kern="0">
                          <a:effectLst/>
                        </a:rPr>
                        <a:t>MAE</a:t>
                      </a:r>
                      <a:endParaRPr lang="ko-KR" sz="2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4939" marR="174939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600" kern="0" dirty="0">
                          <a:effectLst/>
                        </a:rPr>
                        <a:t>0.2579</a:t>
                      </a:r>
                      <a:endParaRPr lang="ko-KR" sz="2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4939" marR="174939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600" kern="0" dirty="0">
                          <a:effectLst/>
                        </a:rPr>
                        <a:t>0.2397</a:t>
                      </a:r>
                      <a:endParaRPr lang="ko-KR" sz="2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4939" marR="174939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198412"/>
                  </a:ext>
                </a:extLst>
              </a:tr>
              <a:tr h="47833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600" kern="0">
                          <a:effectLst/>
                        </a:rPr>
                        <a:t>MSE</a:t>
                      </a:r>
                      <a:endParaRPr lang="ko-KR" sz="2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4939" marR="174939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600" kern="0" dirty="0">
                          <a:effectLst/>
                        </a:rPr>
                        <a:t>0.2143</a:t>
                      </a:r>
                      <a:endParaRPr lang="ko-KR" sz="2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4939" marR="174939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600" kern="0" dirty="0">
                          <a:effectLst/>
                        </a:rPr>
                        <a:t>0.1362</a:t>
                      </a:r>
                      <a:endParaRPr lang="ko-KR" sz="2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4939" marR="174939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06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623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B783F4-7486-98BB-C909-AD745176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/>
              <a:t>테스트 </a:t>
            </a:r>
            <a:r>
              <a:rPr lang="en-US" altLang="ko-KR" sz="3600" b="1"/>
              <a:t>- </a:t>
            </a:r>
            <a:r>
              <a:rPr lang="ko-KR" altLang="en-US" sz="3600" b="1"/>
              <a:t>부하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CA4A5-41EE-5034-7FAC-0E70478E0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/>
              <a:t>쓰레드 </a:t>
            </a:r>
            <a:r>
              <a:rPr lang="en-US" altLang="ko-KR" sz="1800" b="1"/>
              <a:t>300, </a:t>
            </a:r>
            <a:r>
              <a:rPr lang="ko-KR" altLang="en-US" sz="1800" b="1"/>
              <a:t>루프 </a:t>
            </a:r>
            <a:r>
              <a:rPr lang="en-US" altLang="ko-KR" sz="1800" b="1"/>
              <a:t>50</a:t>
            </a:r>
            <a:r>
              <a:rPr lang="ko-KR" altLang="en-US" sz="1800" b="1"/>
              <a:t>으로 설정</a:t>
            </a:r>
            <a:endParaRPr lang="en-US" altLang="ko-KR" sz="1800" b="1"/>
          </a:p>
          <a:p>
            <a:pPr>
              <a:lnSpc>
                <a:spcPct val="150000"/>
              </a:lnSpc>
            </a:pPr>
            <a:r>
              <a:rPr lang="ko-KR" altLang="en-US" sz="1800" b="1"/>
              <a:t>웹은 </a:t>
            </a:r>
            <a:r>
              <a:rPr lang="en-US" altLang="ko-KR" sz="1800" b="1"/>
              <a:t>0%</a:t>
            </a:r>
            <a:r>
              <a:rPr lang="ko-KR" altLang="en-US" sz="1800" b="1"/>
              <a:t>의 오류율과 짧은 로드시간 </a:t>
            </a:r>
          </a:p>
          <a:p>
            <a:pPr>
              <a:lnSpc>
                <a:spcPct val="150000"/>
              </a:lnSpc>
            </a:pPr>
            <a:r>
              <a:rPr lang="ko-KR" altLang="en-US" sz="1800" b="1"/>
              <a:t>서버는 비교적 높은 오류율과 긴 로드시간</a:t>
            </a:r>
            <a:endParaRPr lang="en-US" altLang="ko-KR" sz="1800" b="1"/>
          </a:p>
          <a:p>
            <a:pPr>
              <a:lnSpc>
                <a:spcPct val="150000"/>
              </a:lnSpc>
            </a:pPr>
            <a:r>
              <a:rPr lang="en-US" altLang="ko-KR" sz="1800" b="1"/>
              <a:t>DB</a:t>
            </a:r>
            <a:r>
              <a:rPr lang="ko-KR" altLang="en-US" sz="1800" b="1"/>
              <a:t>의 과부하로 인한 문제로 추정</a:t>
            </a:r>
          </a:p>
          <a:p>
            <a:pPr>
              <a:lnSpc>
                <a:spcPct val="150000"/>
              </a:lnSpc>
            </a:pPr>
            <a:endParaRPr lang="ko-KR" altLang="en-US" sz="1800" b="1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E4B1F7-6BE8-13D8-CFA9-EAEA820FF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11636"/>
              </p:ext>
            </p:extLst>
          </p:nvPr>
        </p:nvGraphicFramePr>
        <p:xfrm>
          <a:off x="5987738" y="2704677"/>
          <a:ext cx="5628021" cy="1393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880">
                  <a:extLst>
                    <a:ext uri="{9D8B030D-6E8A-4147-A177-3AD203B41FA5}">
                      <a16:colId xmlns:a16="http://schemas.microsoft.com/office/drawing/2014/main" val="306204486"/>
                    </a:ext>
                  </a:extLst>
                </a:gridCol>
                <a:gridCol w="930025">
                  <a:extLst>
                    <a:ext uri="{9D8B030D-6E8A-4147-A177-3AD203B41FA5}">
                      <a16:colId xmlns:a16="http://schemas.microsoft.com/office/drawing/2014/main" val="2619865272"/>
                    </a:ext>
                  </a:extLst>
                </a:gridCol>
                <a:gridCol w="930025">
                  <a:extLst>
                    <a:ext uri="{9D8B030D-6E8A-4147-A177-3AD203B41FA5}">
                      <a16:colId xmlns:a16="http://schemas.microsoft.com/office/drawing/2014/main" val="199857051"/>
                    </a:ext>
                  </a:extLst>
                </a:gridCol>
                <a:gridCol w="1045353">
                  <a:extLst>
                    <a:ext uri="{9D8B030D-6E8A-4147-A177-3AD203B41FA5}">
                      <a16:colId xmlns:a16="http://schemas.microsoft.com/office/drawing/2014/main" val="1875332873"/>
                    </a:ext>
                  </a:extLst>
                </a:gridCol>
                <a:gridCol w="971369">
                  <a:extLst>
                    <a:ext uri="{9D8B030D-6E8A-4147-A177-3AD203B41FA5}">
                      <a16:colId xmlns:a16="http://schemas.microsoft.com/office/drawing/2014/main" val="2631811636"/>
                    </a:ext>
                  </a:extLst>
                </a:gridCol>
                <a:gridCol w="971369">
                  <a:extLst>
                    <a:ext uri="{9D8B030D-6E8A-4147-A177-3AD203B41FA5}">
                      <a16:colId xmlns:a16="http://schemas.microsoft.com/office/drawing/2014/main" val="4124685359"/>
                    </a:ext>
                  </a:extLst>
                </a:gridCol>
              </a:tblGrid>
              <a:tr h="405259">
                <a:tc>
                  <a:txBody>
                    <a:bodyPr/>
                    <a:lstStyle/>
                    <a:p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</a:rPr>
                        <a:t>라벨</a:t>
                      </a:r>
                      <a:endParaRPr lang="ko-KR" altLang="en-US" sz="2500" b="1">
                        <a:effectLst/>
                      </a:endParaRPr>
                    </a:p>
                  </a:txBody>
                  <a:tcPr marL="125338" marR="125338" marT="62669" marB="6266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</a:rPr>
                        <a:t>표본 수</a:t>
                      </a:r>
                      <a:endParaRPr lang="ko-KR" altLang="en-US" sz="2500" b="1">
                        <a:effectLst/>
                      </a:endParaRPr>
                    </a:p>
                  </a:txBody>
                  <a:tcPr marL="125338" marR="125338" marT="62669" marB="6266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</a:rPr>
                        <a:t>평균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</a:rPr>
                        <a:t>(ms)</a:t>
                      </a:r>
                      <a:endParaRPr lang="ko-KR" altLang="en-US" sz="2500" b="1">
                        <a:effectLst/>
                      </a:endParaRPr>
                    </a:p>
                  </a:txBody>
                  <a:tcPr marL="125338" marR="125338" marT="62669" marB="6266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</a:rPr>
                        <a:t>오류 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</a:rPr>
                        <a:t>%</a:t>
                      </a:r>
                      <a:endParaRPr lang="ko-KR" altLang="en-US" sz="2500" b="1">
                        <a:effectLst/>
                      </a:endParaRPr>
                    </a:p>
                  </a:txBody>
                  <a:tcPr marL="125338" marR="125338" marT="62669" marB="6266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</a:rPr>
                        <a:t>최소값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</a:rPr>
                        <a:t>(ms)</a:t>
                      </a:r>
                      <a:endParaRPr lang="ko-KR" altLang="en-US" sz="2500" b="1">
                        <a:effectLst/>
                      </a:endParaRPr>
                    </a:p>
                  </a:txBody>
                  <a:tcPr marL="125338" marR="125338" marT="62669" marB="6266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</a:rPr>
                        <a:t>최대값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</a:rPr>
                        <a:t>(ms)</a:t>
                      </a:r>
                      <a:endParaRPr lang="ko-KR" altLang="en-US" sz="2500" b="1">
                        <a:effectLst/>
                      </a:endParaRPr>
                    </a:p>
                  </a:txBody>
                  <a:tcPr marL="125338" marR="125338" marT="62669" marB="6266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777076"/>
                  </a:ext>
                </a:extLst>
              </a:tr>
              <a:tr h="405259">
                <a:tc>
                  <a:txBody>
                    <a:bodyPr/>
                    <a:lstStyle/>
                    <a:p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</a:rPr>
                        <a:t>웹</a:t>
                      </a:r>
                      <a:endParaRPr lang="ko-KR" altLang="en-US" sz="2500" b="1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10014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0.00%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288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extLst>
                  <a:ext uri="{0D108BD9-81ED-4DB2-BD59-A6C34878D82A}">
                    <a16:rowId xmlns:a16="http://schemas.microsoft.com/office/drawing/2014/main" val="216631508"/>
                  </a:ext>
                </a:extLst>
              </a:tr>
              <a:tr h="405259">
                <a:tc>
                  <a:txBody>
                    <a:bodyPr/>
                    <a:lstStyle/>
                    <a:p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</a:rPr>
                        <a:t>서버</a:t>
                      </a:r>
                      <a:endParaRPr lang="ko-KR" altLang="en-US" sz="2500" b="1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10314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12051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12.29%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tc>
                  <a:txBody>
                    <a:bodyPr/>
                    <a:lstStyle/>
                    <a:p>
                      <a:r>
                        <a:rPr lang="en-US" sz="1500" b="0" kern="0" spc="0">
                          <a:solidFill>
                            <a:srgbClr val="000000"/>
                          </a:solidFill>
                          <a:effectLst/>
                        </a:rPr>
                        <a:t>35243</a:t>
                      </a:r>
                      <a:endParaRPr lang="en-US" sz="2500" b="0">
                        <a:effectLst/>
                      </a:endParaRPr>
                    </a:p>
                  </a:txBody>
                  <a:tcPr marL="125338" marR="125338" marT="62669" marB="62669" anchor="ctr"/>
                </a:tc>
                <a:extLst>
                  <a:ext uri="{0D108BD9-81ED-4DB2-BD59-A6C34878D82A}">
                    <a16:rowId xmlns:a16="http://schemas.microsoft.com/office/drawing/2014/main" val="3857811009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BF5B1BC1-EFB6-25B2-7AEA-07B39E59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70" y="1455319"/>
            <a:ext cx="5628018" cy="37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55513C-C525-5BB4-5282-AF9638823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데모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5EA71-E0C6-813B-8FD8-28867E9B4D0E}"/>
              </a:ext>
            </a:extLst>
          </p:cNvPr>
          <p:cNvSpPr txBox="1"/>
          <p:nvPr/>
        </p:nvSpPr>
        <p:spPr>
          <a:xfrm>
            <a:off x="9267908" y="5086350"/>
            <a:ext cx="2446465" cy="11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https://capstone-gamma-three.vercel.app</a:t>
            </a:r>
            <a:endParaRPr lang="en-US" altLang="ko-KR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캡스톤_데모">
            <a:hlinkClick r:id="" action="ppaction://media"/>
            <a:extLst>
              <a:ext uri="{FF2B5EF4-FFF2-40B4-BE49-F238E27FC236}">
                <a16:creationId xmlns:a16="http://schemas.microsoft.com/office/drawing/2014/main" id="{71A8D500-94EF-FBAD-050B-164590907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718" y="1650757"/>
            <a:ext cx="7811365" cy="35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469B0E-9123-19A1-0557-CC51F136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ko-KR" altLang="en-US" b="1" dirty="0"/>
              <a:t>향후 계획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E683A-147C-00B2-E830-765F6F07E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6809189" cy="363945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전자공학회 학술대회 발표</a:t>
            </a:r>
            <a:r>
              <a:rPr lang="en-US" altLang="ko-KR" sz="2000" b="1" dirty="0"/>
              <a:t>(6.27</a:t>
            </a:r>
            <a:r>
              <a:rPr lang="ko-KR" altLang="en-US" sz="2000" b="1" dirty="0"/>
              <a:t>예정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프론트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앱 개발</a:t>
            </a:r>
            <a:r>
              <a:rPr lang="en-US" altLang="ko-KR" sz="2000" b="1" dirty="0"/>
              <a:t>(</a:t>
            </a:r>
            <a:r>
              <a:rPr lang="ko-KR" altLang="en-US" sz="2000" b="1"/>
              <a:t>임계치보다 낮으면 알람</a:t>
            </a:r>
            <a:r>
              <a:rPr lang="en-US" altLang="ko-KR" sz="2000" b="1" dirty="0"/>
              <a:t>)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sz="2000" b="1" dirty="0" err="1"/>
              <a:t>백엔드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산소공급기 </a:t>
            </a:r>
            <a:r>
              <a:rPr lang="ko-KR" altLang="en-US" sz="2000" b="1"/>
              <a:t>제어 및 자동 조절기능</a:t>
            </a:r>
            <a:r>
              <a:rPr lang="en-US" altLang="ko-KR" sz="2000" b="1"/>
              <a:t>, DB</a:t>
            </a:r>
            <a:r>
              <a:rPr lang="ko-KR" altLang="en-US" sz="2000" b="1"/>
              <a:t>의 부하 문제 해결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인공지능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용존산소량 성능개선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정확도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향상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예측시간 간격확장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52FC327B-0114-7037-7553-A171061EF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t="21544" r="6060" b="10577"/>
          <a:stretch/>
        </p:blipFill>
        <p:spPr>
          <a:xfrm>
            <a:off x="7690956" y="540914"/>
            <a:ext cx="3366510" cy="569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0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FFC647-83F4-9B94-C5B2-806799F1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248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B0E4C0-2BB3-7790-A6B1-9E05D1E0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/>
              <a:t>테스트 </a:t>
            </a:r>
            <a:r>
              <a:rPr lang="en-US" altLang="ko-KR" sz="3600" b="1"/>
              <a:t>- </a:t>
            </a:r>
            <a:r>
              <a:rPr lang="ko-KR" altLang="en-US" sz="3600" b="1"/>
              <a:t>부하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996FBE-D67B-A04A-2E89-84BF91019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800" b="1"/>
              <a:t>원인</a:t>
            </a:r>
            <a:endParaRPr lang="en-US" altLang="ko-KR" sz="1800" b="1"/>
          </a:p>
          <a:p>
            <a:r>
              <a:rPr lang="ko-KR" altLang="en-US" sz="1800" b="1"/>
              <a:t>서버의 </a:t>
            </a:r>
            <a:r>
              <a:rPr lang="en-US" altLang="ko-KR" sz="1800" b="1"/>
              <a:t>CPU</a:t>
            </a:r>
            <a:r>
              <a:rPr lang="ko-KR" altLang="en-US" sz="1800" b="1"/>
              <a:t>사용률은 최대 </a:t>
            </a:r>
            <a:r>
              <a:rPr lang="en-US" altLang="ko-KR" sz="1800" b="1"/>
              <a:t>5%</a:t>
            </a:r>
          </a:p>
          <a:p>
            <a:pPr marL="0" indent="0">
              <a:buNone/>
            </a:pPr>
            <a:endParaRPr lang="en-US" altLang="ko-KR" sz="1800" b="1"/>
          </a:p>
          <a:p>
            <a:r>
              <a:rPr lang="en-US" altLang="ko-KR" sz="1800" b="1"/>
              <a:t>DB</a:t>
            </a:r>
            <a:r>
              <a:rPr lang="ko-KR" altLang="en-US" sz="1800" b="1"/>
              <a:t>의 </a:t>
            </a:r>
            <a:r>
              <a:rPr lang="en-US" altLang="ko-KR" sz="1800" b="1"/>
              <a:t>CPU</a:t>
            </a:r>
            <a:r>
              <a:rPr lang="ko-KR" altLang="en-US" sz="1800" b="1"/>
              <a:t>사용률 </a:t>
            </a:r>
            <a:r>
              <a:rPr lang="en-US" altLang="ko-KR" sz="1800" b="1"/>
              <a:t>100%</a:t>
            </a:r>
            <a:r>
              <a:rPr lang="ko-KR" altLang="en-US" sz="1800" b="1"/>
              <a:t>까지 증가</a:t>
            </a:r>
            <a:endParaRPr lang="en-US" altLang="ko-KR" sz="1800" b="1"/>
          </a:p>
          <a:p>
            <a:endParaRPr lang="en-US" altLang="ko-KR" sz="1800" b="1"/>
          </a:p>
          <a:p>
            <a:r>
              <a:rPr lang="en-US" altLang="ko-KR" sz="1800" b="1"/>
              <a:t>DB</a:t>
            </a:r>
            <a:r>
              <a:rPr lang="ko-KR" altLang="en-US" sz="1800" b="1"/>
              <a:t>의 과부하로 인한 문제로 추정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5FE55A-C6AC-6B25-51C8-D4012E11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38" y="1459048"/>
            <a:ext cx="5628018" cy="3705962"/>
          </a:xfrm>
          <a:prstGeom prst="rect">
            <a:avLst/>
          </a:prstGeom>
        </p:spPr>
      </p:pic>
      <p:pic>
        <p:nvPicPr>
          <p:cNvPr id="8" name="그림 7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C1FE3386-E5A6-F01C-4006-D857006C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738" y="1450519"/>
            <a:ext cx="5628018" cy="37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962DDA-8669-9020-02A8-7EB397DD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ko-KR" altLang="en-US" sz="4800" b="1" dirty="0"/>
              <a:t>주제 변경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rustedXLSX: XLS 엑셀뷰어, 스프레드시트 - Google Play 앱">
            <a:extLst>
              <a:ext uri="{FF2B5EF4-FFF2-40B4-BE49-F238E27FC236}">
                <a16:creationId xmlns:a16="http://schemas.microsoft.com/office/drawing/2014/main" id="{7A1C02C3-AE94-F7FB-2281-2D6B08D7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0" t="10716" r="15849" b="9996"/>
          <a:stretch/>
        </p:blipFill>
        <p:spPr bwMode="auto">
          <a:xfrm>
            <a:off x="1925601" y="3549068"/>
            <a:ext cx="2160033" cy="250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원, 디자인이(가) 표시된 사진&#10;&#10;자동 생성된 설명">
            <a:extLst>
              <a:ext uri="{FF2B5EF4-FFF2-40B4-BE49-F238E27FC236}">
                <a16:creationId xmlns:a16="http://schemas.microsoft.com/office/drawing/2014/main" id="{0F81A07B-0302-6701-E2CA-EE9FB29F2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65" y="3168120"/>
            <a:ext cx="2879982" cy="287998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BFF616A-836F-5FF7-1932-BBD7F34C3130}"/>
              </a:ext>
            </a:extLst>
          </p:cNvPr>
          <p:cNvSpPr/>
          <p:nvPr/>
        </p:nvSpPr>
        <p:spPr>
          <a:xfrm>
            <a:off x="4897514" y="4118752"/>
            <a:ext cx="2396971" cy="13255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A0891-E2E4-311F-FA1D-A40AD80997FF}"/>
              </a:ext>
            </a:extLst>
          </p:cNvPr>
          <p:cNvSpPr txBox="1"/>
          <p:nvPr/>
        </p:nvSpPr>
        <p:spPr>
          <a:xfrm>
            <a:off x="8279135" y="2752621"/>
            <a:ext cx="2534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용존 산소량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예측 시뮬레이터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44DA2-0942-2AB9-B3C5-9E585CC3259A}"/>
              </a:ext>
            </a:extLst>
          </p:cNvPr>
          <p:cNvSpPr txBox="1"/>
          <p:nvPr/>
        </p:nvSpPr>
        <p:spPr>
          <a:xfrm>
            <a:off x="2277648" y="2946184"/>
            <a:ext cx="145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OCR</a:t>
            </a:r>
            <a:r>
              <a:rPr lang="ko-KR" altLang="en-US" sz="2400" b="1" dirty="0"/>
              <a:t>앱</a:t>
            </a:r>
          </a:p>
        </p:txBody>
      </p:sp>
    </p:spTree>
    <p:extLst>
      <p:ext uri="{BB962C8B-B14F-4D97-AF65-F5344CB8AC3E}">
        <p14:creationId xmlns:p14="http://schemas.microsoft.com/office/powerpoint/2010/main" val="394701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80F805-322D-E858-6A8C-031BB1C5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/>
              <a:t>주요기능 </a:t>
            </a:r>
            <a:r>
              <a:rPr lang="en-US" altLang="ko-KR" sz="3600" b="1"/>
              <a:t>- ML</a:t>
            </a:r>
            <a:r>
              <a:rPr lang="ko-KR" altLang="en-US" sz="3600" b="1"/>
              <a:t>서버</a:t>
            </a:r>
            <a:endParaRPr lang="ko-KR" altLang="en-US" sz="3600" b="1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22CA3-2EAF-0547-65F8-C8B216D1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1800" b="1"/>
              <a:t>Triton inference server</a:t>
            </a:r>
          </a:p>
          <a:p>
            <a:r>
              <a:rPr lang="en-US" altLang="ko-KR" sz="1800" b="1"/>
              <a:t>30*10</a:t>
            </a:r>
            <a:r>
              <a:rPr lang="ko-KR" altLang="en-US" sz="1800" b="1"/>
              <a:t>행렬의 데이터로 </a:t>
            </a:r>
            <a:r>
              <a:rPr lang="en-US" altLang="ko-KR" sz="1800" b="1"/>
              <a:t>POST</a:t>
            </a:r>
            <a:r>
              <a:rPr lang="ko-KR" altLang="en-US" sz="1800" b="1"/>
              <a:t>요청</a:t>
            </a:r>
            <a:endParaRPr lang="en-US" altLang="ko-KR" sz="1800" b="1"/>
          </a:p>
          <a:p>
            <a:r>
              <a:rPr lang="en-US" altLang="ko-KR" sz="1800" b="1"/>
              <a:t>1</a:t>
            </a:r>
            <a:r>
              <a:rPr lang="ko-KR" altLang="en-US" sz="1800" b="1"/>
              <a:t>개의 용존산소량 예측값을 반환</a:t>
            </a:r>
            <a:endParaRPr lang="en-US" altLang="ko-KR" sz="1800" b="1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riton Inference Server로 모델 서빙 성능 끌어올리기">
            <a:extLst>
              <a:ext uri="{FF2B5EF4-FFF2-40B4-BE49-F238E27FC236}">
                <a16:creationId xmlns:a16="http://schemas.microsoft.com/office/drawing/2014/main" id="{E8E20CE5-FF2E-C01B-580C-E0DF8B8C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723478"/>
            <a:ext cx="5628018" cy="317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1DD22B-28E5-A601-B856-9688DD52F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29" y="1259388"/>
            <a:ext cx="2465900" cy="43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46C0E4-2A27-FC81-4BBF-50541E1C4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ko-KR" altLang="en-US" sz="4800" b="1"/>
              <a:t>목표 및 개요</a:t>
            </a:r>
            <a:endParaRPr lang="ko-KR" altLang="en-US" sz="4800" b="1" dirty="0"/>
          </a:p>
        </p:txBody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CC867F-0C47-7DF7-1120-54E868AB2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400" b="1"/>
              <a:t>배경 및 필요성</a:t>
            </a:r>
            <a:endParaRPr lang="en-US" altLang="ko-KR" sz="2400" b="1"/>
          </a:p>
          <a:p>
            <a:pPr lvl="1"/>
            <a:r>
              <a:rPr lang="ko-KR" altLang="en-US" sz="2000" b="1"/>
              <a:t>양식장의 대형화 및 기업화됨에 따라</a:t>
            </a:r>
            <a:r>
              <a:rPr lang="en-US" altLang="ko-KR" sz="2000" b="1"/>
              <a:t>, </a:t>
            </a:r>
            <a:r>
              <a:rPr lang="ko-KR" altLang="en-US" sz="2000" b="1"/>
              <a:t>양식 방법의 개선 필요</a:t>
            </a:r>
            <a:endParaRPr lang="en-US" altLang="ko-KR" sz="2000" b="1"/>
          </a:p>
          <a:p>
            <a:pPr lvl="1"/>
            <a:r>
              <a:rPr lang="ko-KR" altLang="en-US" sz="2000" b="1"/>
              <a:t>용존산소량 부족 시 집단 폐사 </a:t>
            </a:r>
            <a:endParaRPr lang="en-US" altLang="ko-KR" sz="2000" b="1"/>
          </a:p>
          <a:p>
            <a:pPr marL="457200" indent="-457200">
              <a:buAutoNum type="arabicPeriod"/>
            </a:pPr>
            <a:r>
              <a:rPr lang="ko-KR" altLang="en-US" sz="2400" b="1"/>
              <a:t>문제점</a:t>
            </a:r>
            <a:endParaRPr lang="en-US" altLang="ko-KR" sz="2400" b="1"/>
          </a:p>
          <a:p>
            <a:pPr lvl="1"/>
            <a:r>
              <a:rPr lang="ko-KR" altLang="en-US" sz="2000" b="1"/>
              <a:t>용존산소량이 충분함에도 과도한 공급으로 비용 증가</a:t>
            </a: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B72E17-16B9-6913-0C82-A8C6E17F5497}"/>
              </a:ext>
            </a:extLst>
          </p:cNvPr>
          <p:cNvGrpSpPr/>
          <p:nvPr/>
        </p:nvGrpSpPr>
        <p:grpSpPr>
          <a:xfrm>
            <a:off x="5911532" y="3089824"/>
            <a:ext cx="5150277" cy="2503108"/>
            <a:chOff x="-3" y="1899822"/>
            <a:chExt cx="12192001" cy="51154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978A3E-870B-ABFD-FDEE-9737C6063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" y="1899822"/>
              <a:ext cx="12192000" cy="256054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2946FB-C236-18C6-A374-B6640A64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4460366"/>
              <a:ext cx="12192000" cy="2554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02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E54EC-0C1F-6709-C10D-0A5FB6794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400" b="1"/>
              <a:t>3. </a:t>
            </a:r>
            <a:r>
              <a:rPr lang="ko-KR" altLang="en-US" sz="2400" b="1"/>
              <a:t>목표</a:t>
            </a:r>
            <a:endParaRPr lang="en-US" altLang="ko-KR" sz="2400" b="1"/>
          </a:p>
          <a:p>
            <a:pPr lvl="1"/>
            <a:r>
              <a:rPr lang="ko-KR" altLang="en-US" sz="2000" b="1"/>
              <a:t>외부 기상 정보와 내부 센서 데이터를 결합하여 용존산소량을 예측하는 시스템</a:t>
            </a:r>
            <a:endParaRPr lang="en-US" altLang="ko-KR" sz="2000" b="1"/>
          </a:p>
          <a:p>
            <a:pPr lvl="1"/>
            <a:r>
              <a:rPr lang="ko-KR" altLang="en-US" sz="2000" b="1"/>
              <a:t>양식장의 운영 효율성을 높이고 비용을 최소화</a:t>
            </a:r>
            <a:endParaRPr lang="en-US" altLang="ko-KR" sz="2000" b="1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948AB9-8ED9-F1B7-F71F-29455FBED122}"/>
              </a:ext>
            </a:extLst>
          </p:cNvPr>
          <p:cNvSpPr txBox="1">
            <a:spLocks/>
          </p:cNvSpPr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b="1"/>
              <a:t>목표 및 개요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045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ED29A-3DA2-3986-1F40-0A26A2AD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/>
              <a:t>시스템 구성도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B76F6-6A77-4C76-88F9-FD848EF7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500" b="1"/>
              <a:t>프론트엔드</a:t>
            </a:r>
            <a:endParaRPr lang="en-US" altLang="ko-KR" sz="1500" b="1"/>
          </a:p>
          <a:p>
            <a:r>
              <a:rPr lang="ko-KR" altLang="en-US" sz="1500" b="1"/>
              <a:t>예측 결과와 현재 상태를 사용자에게 </a:t>
            </a:r>
            <a:br>
              <a:rPr lang="en-US" altLang="ko-KR" sz="1500" b="1"/>
            </a:br>
            <a:r>
              <a:rPr lang="ko-KR" altLang="en-US" sz="1500" b="1"/>
              <a:t>시각적으로 제공</a:t>
            </a:r>
            <a:endParaRPr lang="en-US" altLang="ko-KR" sz="1500" b="1"/>
          </a:p>
          <a:p>
            <a:pPr marL="0" indent="0">
              <a:buNone/>
            </a:pPr>
            <a:r>
              <a:rPr lang="ko-KR" altLang="en-US" sz="1500" b="1"/>
              <a:t>백엔드 서버</a:t>
            </a:r>
            <a:endParaRPr lang="en-US" altLang="ko-KR" sz="1500" b="1"/>
          </a:p>
          <a:p>
            <a:r>
              <a:rPr lang="ko-KR" altLang="en-US" sz="1500" b="1"/>
              <a:t>외부 </a:t>
            </a:r>
            <a:r>
              <a:rPr lang="en-US" altLang="ko-KR" sz="1500" b="1"/>
              <a:t>API</a:t>
            </a:r>
            <a:r>
              <a:rPr lang="ko-KR" altLang="en-US" sz="1500" b="1"/>
              <a:t>를 통해 기상 정보와 양식장 </a:t>
            </a:r>
            <a:br>
              <a:rPr lang="en-US" altLang="ko-KR" sz="1500" b="1"/>
            </a:br>
            <a:r>
              <a:rPr lang="ko-KR" altLang="en-US" sz="1500" b="1"/>
              <a:t>센서 데이터 수집</a:t>
            </a:r>
            <a:endParaRPr lang="en-US" altLang="ko-KR" sz="1500" b="1"/>
          </a:p>
          <a:p>
            <a:pPr marL="0" indent="0">
              <a:buNone/>
            </a:pPr>
            <a:r>
              <a:rPr lang="en-US" altLang="ko-KR" sz="1500" b="1"/>
              <a:t>ML</a:t>
            </a:r>
            <a:r>
              <a:rPr lang="ko-KR" altLang="en-US" sz="1500" b="1"/>
              <a:t>서버</a:t>
            </a:r>
            <a:endParaRPr lang="en-US" altLang="ko-KR" sz="1500" b="1"/>
          </a:p>
          <a:p>
            <a:r>
              <a:rPr lang="ko-KR" altLang="en-US" sz="1500" b="1"/>
              <a:t>수집된 데이터를 딥러닝 통해 </a:t>
            </a:r>
            <a:r>
              <a:rPr lang="en-US" altLang="ko-KR" sz="1500" b="1"/>
              <a:t>30</a:t>
            </a:r>
            <a:r>
              <a:rPr lang="ko-KR" altLang="en-US" sz="1500" b="1"/>
              <a:t>분 후의</a:t>
            </a:r>
            <a:br>
              <a:rPr lang="en-US" altLang="ko-KR" sz="1500" b="1"/>
            </a:br>
            <a:r>
              <a:rPr lang="ko-KR" altLang="en-US" sz="1500" b="1"/>
              <a:t>용존산소량 예측</a:t>
            </a:r>
            <a:endParaRPr lang="en-US" altLang="ko-KR" sz="1500" b="1"/>
          </a:p>
          <a:p>
            <a:pPr marL="0" indent="0">
              <a:buNone/>
            </a:pPr>
            <a:r>
              <a:rPr lang="ko-KR" altLang="en-US" sz="1500" b="1"/>
              <a:t>데이터베이스</a:t>
            </a:r>
            <a:endParaRPr lang="en-US" altLang="ko-KR" sz="1500" b="1"/>
          </a:p>
          <a:p>
            <a:r>
              <a:rPr lang="ko-KR" altLang="en-US" sz="1500" b="1"/>
              <a:t>예측된 용존산소량과 수집한 데이터를 저장</a:t>
            </a:r>
            <a:endParaRPr lang="en-US" altLang="ko-KR" sz="1500" b="1"/>
          </a:p>
          <a:p>
            <a:pPr marL="0" indent="0">
              <a:buNone/>
            </a:pPr>
            <a:endParaRPr lang="en-US" altLang="ko-KR" sz="1500" b="1" u="sn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C54393-ED4A-6419-A1AD-BC24BD187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38" y="2159986"/>
            <a:ext cx="5628018" cy="230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2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94B363-FA65-A789-827F-108EA0A0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5400" b="1"/>
              <a:t>역할</a:t>
            </a:r>
          </a:p>
        </p:txBody>
      </p:sp>
      <p:grpSp>
        <p:nvGrpSpPr>
          <p:cNvPr id="45" name="Group 34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3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86470-CBC9-1BB3-CB81-34D524876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이성화 </a:t>
            </a:r>
            <a:r>
              <a:rPr lang="en-US" altLang="ko-KR" sz="2000" b="1" dirty="0"/>
              <a:t>: </a:t>
            </a:r>
            <a:r>
              <a:rPr lang="ko-KR" altLang="en-US" sz="2000" b="1" dirty="0" err="1"/>
              <a:t>프론트엔드</a:t>
            </a:r>
            <a:endParaRPr lang="en-US" altLang="ko-KR" sz="2000" b="1" dirty="0"/>
          </a:p>
          <a:p>
            <a:r>
              <a:rPr lang="ko-KR" altLang="en-US" sz="2000" b="1" dirty="0"/>
              <a:t>웹을 통한 데이터 시각화</a:t>
            </a:r>
            <a:endParaRPr lang="en-US" altLang="ko-KR" sz="2000" b="1" dirty="0"/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 err="1"/>
              <a:t>오종권</a:t>
            </a:r>
            <a:r>
              <a:rPr lang="en-US" altLang="ko-KR" sz="2000" b="1" dirty="0"/>
              <a:t> : </a:t>
            </a:r>
            <a:r>
              <a:rPr lang="ko-KR" altLang="en-US" sz="2000" b="1" dirty="0"/>
              <a:t>인공지능</a:t>
            </a:r>
            <a:endParaRPr lang="en-US" altLang="ko-KR" sz="2000" b="1" dirty="0"/>
          </a:p>
          <a:p>
            <a:r>
              <a:rPr lang="ko-KR" altLang="en-US" sz="2000" b="1"/>
              <a:t>양식장과 </a:t>
            </a:r>
            <a:r>
              <a:rPr lang="ko-KR" altLang="en-US" sz="2000" b="1" dirty="0"/>
              <a:t>기상청의 데이터를 병합하여 용존산소량을 예측</a:t>
            </a:r>
            <a:endParaRPr lang="en-US" altLang="ko-KR" sz="2000" b="1" dirty="0"/>
          </a:p>
          <a:p>
            <a:endParaRPr lang="en-US" altLang="ko-KR" sz="2000" b="1" dirty="0"/>
          </a:p>
          <a:p>
            <a:pPr marL="0" indent="0">
              <a:buNone/>
            </a:pPr>
            <a:r>
              <a:rPr lang="ko-KR" altLang="en-US" sz="2000" b="1" dirty="0"/>
              <a:t>이성원 </a:t>
            </a:r>
            <a:r>
              <a:rPr lang="en-US" altLang="ko-KR" sz="2000" b="1" dirty="0"/>
              <a:t>: </a:t>
            </a:r>
            <a:r>
              <a:rPr lang="ko-KR" altLang="en-US" sz="2000" b="1" dirty="0" err="1"/>
              <a:t>백엔드</a:t>
            </a:r>
            <a:endParaRPr lang="en-US" altLang="ko-KR" sz="2000" b="1" dirty="0"/>
          </a:p>
          <a:p>
            <a:r>
              <a:rPr lang="ko-KR" altLang="en-US" sz="2000" b="1" dirty="0" err="1"/>
              <a:t>백엔드</a:t>
            </a:r>
            <a:r>
              <a:rPr lang="ko-KR" altLang="en-US" sz="2000" b="1" dirty="0"/>
              <a:t> 서버 및 </a:t>
            </a:r>
            <a:r>
              <a:rPr lang="en-US" altLang="ko-KR" sz="2000" b="1" dirty="0"/>
              <a:t>ML</a:t>
            </a:r>
            <a:r>
              <a:rPr lang="ko-KR" altLang="en-US" sz="2000" b="1" dirty="0"/>
              <a:t>서버</a:t>
            </a:r>
            <a:r>
              <a:rPr lang="en-US" altLang="ko-KR" sz="2000" b="1" dirty="0"/>
              <a:t>, DB </a:t>
            </a:r>
            <a:r>
              <a:rPr lang="ko-KR" altLang="en-US" sz="2000" b="1" dirty="0"/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207111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5" name="Rectangle 1094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ED29A-3DA2-3986-1F40-0A26A2AD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ko-KR" altLang="en-US" sz="4000" b="1"/>
              <a:t>주요기능 </a:t>
            </a:r>
            <a:r>
              <a:rPr lang="en-US" altLang="ko-KR" sz="4000" b="1"/>
              <a:t>-</a:t>
            </a:r>
            <a:r>
              <a:rPr lang="ko-KR" altLang="en-US" sz="4000" b="1"/>
              <a:t>웹</a:t>
            </a:r>
            <a:endParaRPr lang="ko-KR" altLang="en-US" sz="4000" b="1" dirty="0"/>
          </a:p>
        </p:txBody>
      </p: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92" name="Rectangle 109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ectangle 109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1" name="Rectangle 110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B76F6-6A77-4C76-88F9-FD848EF7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/>
              <a:t>수조 센서의 데이터와 용존 산소량 예측값을 그래프로 시각화</a:t>
            </a:r>
            <a:endParaRPr lang="en-US" altLang="ko-K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/>
              <a:t>좌측 상단의 네비게이션 바 또는 그래프를 클릭하여 수조의 세밀한 값들을 확인</a:t>
            </a:r>
            <a:endParaRPr lang="en-US" altLang="ko-K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/>
              <a:t>페이지를 새로고침 한 시각의 수조 데이터를 텍스트로 보여줌</a:t>
            </a:r>
            <a:endParaRPr lang="ko-KR" altLang="en-US" sz="2000" b="1" dirty="0"/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Rectangle 110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C6FE99C1-5523-AC94-29B0-9FC55D0A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846350"/>
            <a:ext cx="4397433" cy="1989839"/>
          </a:xfrm>
          <a:prstGeom prst="rect">
            <a:avLst/>
          </a:prstGeom>
        </p:spPr>
      </p:pic>
      <p:pic>
        <p:nvPicPr>
          <p:cNvPr id="10" name="그림 9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481FD5E0-3F8C-5511-888F-7F5C63C52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3934313"/>
            <a:ext cx="4395569" cy="2065917"/>
          </a:xfrm>
          <a:prstGeom prst="rect">
            <a:avLst/>
          </a:prstGeom>
        </p:spPr>
      </p:pic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FB764AB-C0BC-56DE-BA5E-55C2E2B9E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16" y="1470783"/>
            <a:ext cx="8509540" cy="3850568"/>
          </a:xfrm>
          <a:prstGeom prst="rect">
            <a:avLst/>
          </a:prstGeom>
        </p:spPr>
      </p:pic>
      <p:pic>
        <p:nvPicPr>
          <p:cNvPr id="5" name="그림 4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A8513570-4E12-DA33-1ED0-695FF6AC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19" y="1577225"/>
            <a:ext cx="8509540" cy="39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ED29A-3DA2-3986-1F40-0A26A2AD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375171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/>
              <a:t>주요기능 </a:t>
            </a:r>
            <a:r>
              <a:rPr lang="en-US" altLang="ko-KR" sz="3600" b="1"/>
              <a:t>– </a:t>
            </a:r>
            <a:r>
              <a:rPr lang="ko-KR" altLang="en-US" sz="3200" b="1"/>
              <a:t>메인 서버</a:t>
            </a:r>
            <a:endParaRPr lang="ko-KR" altLang="en-US" sz="36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B76F6-6A77-4C76-88F9-FD848EF7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b="1" dirty="0"/>
              <a:t>데이터 수집</a:t>
            </a:r>
            <a:endParaRPr lang="en-US" altLang="ko-KR" sz="1800" b="1" dirty="0"/>
          </a:p>
          <a:p>
            <a:pPr lvl="1"/>
            <a:r>
              <a:rPr lang="en-US" altLang="ko-KR" sz="1800" b="1" dirty="0"/>
              <a:t>1</a:t>
            </a:r>
            <a:r>
              <a:rPr lang="ko-KR" altLang="en-US" sz="1800" b="1" dirty="0"/>
              <a:t>분마다 바다누리와 양식장 센서의 데이터 수집</a:t>
            </a:r>
            <a:endParaRPr lang="en-US" altLang="ko-KR" sz="1800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800" b="1" dirty="0"/>
              <a:t>데이터 전송 및 예측</a:t>
            </a:r>
            <a:endParaRPr lang="en-US" altLang="ko-KR" sz="1800" b="1" dirty="0"/>
          </a:p>
          <a:p>
            <a:pPr lvl="1"/>
            <a:r>
              <a:rPr lang="en-US" altLang="ko-KR" sz="1800" b="1" dirty="0"/>
              <a:t>30</a:t>
            </a:r>
            <a:r>
              <a:rPr lang="ko-KR" altLang="en-US" sz="1800" b="1" dirty="0"/>
              <a:t>분 후의 용존 산소량 예측</a:t>
            </a:r>
            <a:endParaRPr lang="en-US" altLang="ko-KR" sz="18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BF086E-B695-74B3-0CC2-CAD22327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38" y="1984502"/>
            <a:ext cx="5628018" cy="265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0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80F805-322D-E858-6A8C-031BB1C52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ko-KR" altLang="en-US" sz="3600" b="1"/>
              <a:t>주요기능 </a:t>
            </a:r>
            <a:r>
              <a:rPr lang="en-US" altLang="ko-KR" sz="3600" b="1"/>
              <a:t>- ML</a:t>
            </a:r>
            <a:r>
              <a:rPr lang="ko-KR" altLang="en-US" sz="3600" b="1"/>
              <a:t>서버</a:t>
            </a:r>
            <a:endParaRPr lang="ko-KR" altLang="en-US" sz="3600" b="1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22CA3-2EAF-0547-65F8-C8B216D1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altLang="ko-KR" sz="1800" b="1"/>
              <a:t>30*10</a:t>
            </a:r>
            <a:r>
              <a:rPr lang="ko-KR" altLang="en-US" sz="1800" b="1"/>
              <a:t>행렬의 데이터로 </a:t>
            </a:r>
            <a:r>
              <a:rPr lang="en-US" altLang="ko-KR" sz="1800" b="1"/>
              <a:t>POST</a:t>
            </a:r>
            <a:r>
              <a:rPr lang="ko-KR" altLang="en-US" sz="1800" b="1"/>
              <a:t>요청</a:t>
            </a:r>
            <a:endParaRPr lang="en-US" altLang="ko-KR" sz="1800" b="1"/>
          </a:p>
          <a:p>
            <a:r>
              <a:rPr lang="en-US" altLang="ko-KR" sz="1800" b="1"/>
              <a:t>30</a:t>
            </a:r>
            <a:r>
              <a:rPr lang="ko-KR" altLang="en-US" sz="1800" b="1"/>
              <a:t>분 후의 용존산소량 예측값을 반환</a:t>
            </a:r>
            <a:endParaRPr lang="en-US" altLang="ko-KR" sz="1800" b="1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CF7B924-E430-9ACD-A9B7-0979D0CA5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46" y="3520638"/>
            <a:ext cx="5454387" cy="17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FF129D4-1F40-F5B7-2CB5-3E4F97BA4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48" y="1240042"/>
            <a:ext cx="5454385" cy="1901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EF1F1D7-5237-EF2F-EC4A-353BAC4576D9}"/>
              </a:ext>
            </a:extLst>
          </p:cNvPr>
          <p:cNvGrpSpPr>
            <a:grpSpLocks noChangeAspect="1"/>
          </p:cNvGrpSpPr>
          <p:nvPr/>
        </p:nvGrpSpPr>
        <p:grpSpPr>
          <a:xfrm>
            <a:off x="5837024" y="2623316"/>
            <a:ext cx="5904509" cy="1610732"/>
            <a:chOff x="1389774" y="4531546"/>
            <a:chExt cx="6530121" cy="17813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D1382B1-52F8-79D4-A17A-F866F2E73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" r="66144" b="-274"/>
            <a:stretch/>
          </p:blipFill>
          <p:spPr>
            <a:xfrm>
              <a:off x="1389774" y="4531546"/>
              <a:ext cx="6522491" cy="59928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E8DFE8C-44E0-5FF2-F382-CD0646A37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856" t="-1" r="32248" b="2478"/>
            <a:stretch/>
          </p:blipFill>
          <p:spPr>
            <a:xfrm>
              <a:off x="1389774" y="5130827"/>
              <a:ext cx="6530121" cy="58283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D5DACF-EB82-F016-BBD6-5B800CD3D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584" t="-1" r="-1440" b="-274"/>
            <a:stretch/>
          </p:blipFill>
          <p:spPr>
            <a:xfrm>
              <a:off x="1389774" y="5713662"/>
              <a:ext cx="6522495" cy="599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6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667</Words>
  <Application>Microsoft Office PowerPoint</Application>
  <PresentationFormat>와이드스크린</PresentationFormat>
  <Paragraphs>163</Paragraphs>
  <Slides>20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Roboto</vt:lpstr>
      <vt:lpstr>Office 테마</vt:lpstr>
      <vt:lpstr>유수식  양식장  용존 산소량 예측 시스템</vt:lpstr>
      <vt:lpstr>주제 변경</vt:lpstr>
      <vt:lpstr>목표 및 개요</vt:lpstr>
      <vt:lpstr>PowerPoint 프레젠테이션</vt:lpstr>
      <vt:lpstr>시스템 구성도</vt:lpstr>
      <vt:lpstr>역할</vt:lpstr>
      <vt:lpstr>주요기능 -웹</vt:lpstr>
      <vt:lpstr>주요기능 – 메인 서버</vt:lpstr>
      <vt:lpstr>주요기능 - ML서버</vt:lpstr>
      <vt:lpstr>주요기능 - DB</vt:lpstr>
      <vt:lpstr>주요기능</vt:lpstr>
      <vt:lpstr>설계방법 - 데이터 전처리 및 모델 설계 </vt:lpstr>
      <vt:lpstr>테스트 - 모델</vt:lpstr>
      <vt:lpstr>테스트 - 데이터</vt:lpstr>
      <vt:lpstr>테스트 - 부하</vt:lpstr>
      <vt:lpstr>데모</vt:lpstr>
      <vt:lpstr>향후 계획</vt:lpstr>
      <vt:lpstr>Q&amp;A</vt:lpstr>
      <vt:lpstr>테스트 - 부하</vt:lpstr>
      <vt:lpstr>주요기능 - ML서버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컴퓨터공학과 캡스톤</dc:title>
  <dc:creator>이성화</dc:creator>
  <cp:lastModifiedBy>성원 이</cp:lastModifiedBy>
  <cp:revision>44</cp:revision>
  <dcterms:created xsi:type="dcterms:W3CDTF">2024-02-08T08:00:30Z</dcterms:created>
  <dcterms:modified xsi:type="dcterms:W3CDTF">2024-06-05T16:16:24Z</dcterms:modified>
</cp:coreProperties>
</file>